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84" r:id="rId5"/>
    <p:sldId id="289" r:id="rId6"/>
    <p:sldId id="272" r:id="rId7"/>
    <p:sldId id="286" r:id="rId8"/>
    <p:sldId id="262" r:id="rId9"/>
    <p:sldId id="285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3" r:id="rId18"/>
    <p:sldId id="274" r:id="rId19"/>
    <p:sldId id="276" r:id="rId20"/>
    <p:sldId id="277" r:id="rId21"/>
    <p:sldId id="280" r:id="rId22"/>
    <p:sldId id="279" r:id="rId23"/>
    <p:sldId id="287" r:id="rId24"/>
    <p:sldId id="288" r:id="rId25"/>
  </p:sldIdLst>
  <p:sldSz cx="9144000" cy="6858000" type="screen4x3"/>
  <p:notesSz cx="6858000" cy="9144000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C7F8B-2DE3-426A-B6F4-4BA23AC95CD7}" type="datetimeFigureOut">
              <a:rPr lang="lt-LT"/>
              <a:pPr>
                <a:defRPr/>
              </a:pPr>
              <a:t>2012-02-23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2AE23-8B89-4AA0-879F-10F2005CA34D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3DEBF-811D-43F6-B329-B4BDCD4F7FD7}" type="datetimeFigureOut">
              <a:rPr lang="lt-LT"/>
              <a:pPr>
                <a:defRPr/>
              </a:pPr>
              <a:t>2012-02-23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164DB-4522-4B81-9BCD-DBF5611282C2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311B3-DC6C-441C-91ED-4A424B6264CF}" type="datetimeFigureOut">
              <a:rPr lang="lt-LT"/>
              <a:pPr>
                <a:defRPr/>
              </a:pPr>
              <a:t>2012-02-23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ABFBC-1F4B-4891-860F-81E66EF7E93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E15F4-0E96-4F8F-9F11-F5972705414B}" type="datetimeFigureOut">
              <a:rPr lang="lt-LT"/>
              <a:pPr>
                <a:defRPr/>
              </a:pPr>
              <a:t>2012-02-23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22C23-6802-481E-96F7-4F600BAB34A1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8E9A6-C563-4D8D-A13F-AF3EF70DBF3B}" type="datetimeFigureOut">
              <a:rPr lang="lt-LT"/>
              <a:pPr>
                <a:defRPr/>
              </a:pPr>
              <a:t>2012-02-23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FB1CA-C674-4799-85BB-4B61ED348D63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38F08-6580-41DD-9928-E1F2D03600E0}" type="datetimeFigureOut">
              <a:rPr lang="lt-LT"/>
              <a:pPr>
                <a:defRPr/>
              </a:pPr>
              <a:t>2012-02-23</a:t>
            </a:fld>
            <a:endParaRPr lang="lt-LT"/>
          </a:p>
        </p:txBody>
      </p:sp>
      <p:sp>
        <p:nvSpPr>
          <p:cNvPr id="6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A343D-6814-4D49-92E9-306626FBF813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6B07F-2075-4ECA-B90B-A4C0DDBD81D0}" type="datetimeFigureOut">
              <a:rPr lang="lt-LT"/>
              <a:pPr>
                <a:defRPr/>
              </a:pPr>
              <a:t>2012-02-23</a:t>
            </a:fld>
            <a:endParaRPr lang="lt-LT"/>
          </a:p>
        </p:txBody>
      </p:sp>
      <p:sp>
        <p:nvSpPr>
          <p:cNvPr id="8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9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C4965-5865-4D88-98DC-C9952FC8FF7D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51362-E375-43E7-A105-A3F91DAEDA5E}" type="datetimeFigureOut">
              <a:rPr lang="lt-LT"/>
              <a:pPr>
                <a:defRPr/>
              </a:pPr>
              <a:t>2012-02-23</a:t>
            </a:fld>
            <a:endParaRPr lang="lt-LT"/>
          </a:p>
        </p:txBody>
      </p:sp>
      <p:sp>
        <p:nvSpPr>
          <p:cNvPr id="4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F7BF4-4E65-4368-9EB1-05F4EA70A52F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068F9-0285-4F9E-A8BD-12487C5C18B1}" type="datetimeFigureOut">
              <a:rPr lang="lt-LT"/>
              <a:pPr>
                <a:defRPr/>
              </a:pPr>
              <a:t>2012-02-23</a:t>
            </a:fld>
            <a:endParaRPr lang="lt-LT"/>
          </a:p>
        </p:txBody>
      </p:sp>
      <p:sp>
        <p:nvSpPr>
          <p:cNvPr id="3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433C3-55F7-4CC2-90DE-2E6D5418B06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7577F-5014-4DC7-86A1-F595B45114B3}" type="datetimeFigureOut">
              <a:rPr lang="lt-LT"/>
              <a:pPr>
                <a:defRPr/>
              </a:pPr>
              <a:t>2012-02-23</a:t>
            </a:fld>
            <a:endParaRPr lang="lt-LT"/>
          </a:p>
        </p:txBody>
      </p:sp>
      <p:sp>
        <p:nvSpPr>
          <p:cNvPr id="6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26FD3-4AF4-445B-AC79-B34237302552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90B8B-8973-4EF8-96D1-4D348DA029D7}" type="datetimeFigureOut">
              <a:rPr lang="lt-LT"/>
              <a:pPr>
                <a:defRPr/>
              </a:pPr>
              <a:t>2012-02-23</a:t>
            </a:fld>
            <a:endParaRPr lang="lt-LT"/>
          </a:p>
        </p:txBody>
      </p:sp>
      <p:sp>
        <p:nvSpPr>
          <p:cNvPr id="6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AA4E8-6849-4F77-A89F-FF2A3F2D5F33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avadinimo vietos rezervavimo ženkla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Spustelėkite, jei norite keisite ruoš. pav. stilių</a:t>
            </a:r>
          </a:p>
        </p:txBody>
      </p:sp>
      <p:sp>
        <p:nvSpPr>
          <p:cNvPr id="1027" name="Teksto vietos rezervavimo ženklas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27E706-E019-44E2-9A4C-AF7381401C9D}" type="datetimeFigureOut">
              <a:rPr lang="lt-LT"/>
              <a:pPr>
                <a:defRPr/>
              </a:pPr>
              <a:t>2012-02-23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3DEA8E-C7C4-47EC-BD8B-1CF4074BC53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smtClean="0"/>
              <a:t>Slėgis</a:t>
            </a:r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lt-LT" dirty="0" smtClean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lt-LT" dirty="0" smtClean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1400" dirty="0" smtClean="0">
                <a:solidFill>
                  <a:schemeClr val="tx1"/>
                </a:solidFill>
              </a:rPr>
              <a:t>Pamoka 8a klasėje</a:t>
            </a:r>
            <a:endParaRPr lang="lt-LT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Hienos sukandimas 6,80 ∙ 10</a:t>
            </a:r>
            <a:r>
              <a:rPr lang="lt-LT" baseline="30000" smtClean="0"/>
              <a:t>6 </a:t>
            </a:r>
            <a:r>
              <a:rPr lang="lt-LT" smtClean="0"/>
              <a:t>Pa</a:t>
            </a:r>
          </a:p>
        </p:txBody>
      </p:sp>
      <p:pic>
        <p:nvPicPr>
          <p:cNvPr id="23554" name="Turinio vietos rezervavimo ženklas 3" descr="1202704729_gal_hiena___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600200"/>
            <a:ext cx="8064500" cy="4997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Krokodilo sukandimas 17 ∙ 10</a:t>
            </a:r>
            <a:r>
              <a:rPr lang="lt-LT" baseline="30000" smtClean="0"/>
              <a:t>6 </a:t>
            </a:r>
            <a:r>
              <a:rPr lang="lt-LT" smtClean="0"/>
              <a:t>Pa</a:t>
            </a:r>
          </a:p>
        </p:txBody>
      </p:sp>
      <p:pic>
        <p:nvPicPr>
          <p:cNvPr id="24578" name="Turinio vietos rezervavimo ženklas 3" descr="Neitiketina-Suduzus-lektuvui-krokodilas-liko-gyv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82675" y="1600200"/>
            <a:ext cx="69786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Žmogaus sukandimas 0,82 ∙ 10</a:t>
            </a:r>
            <a:r>
              <a:rPr lang="lt-LT" baseline="30000" smtClean="0"/>
              <a:t>6 </a:t>
            </a:r>
            <a:r>
              <a:rPr lang="lt-LT" smtClean="0"/>
              <a:t>Pa</a:t>
            </a:r>
          </a:p>
        </p:txBody>
      </p:sp>
      <p:pic>
        <p:nvPicPr>
          <p:cNvPr id="25602" name="Turinio vietos rezervavimo ženklas 4" descr="af4503947a209924a8ee591a35ec12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412875"/>
            <a:ext cx="7632700" cy="4895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Elnias neklimpsta  sniege </a:t>
            </a:r>
          </a:p>
        </p:txBody>
      </p:sp>
      <p:pic>
        <p:nvPicPr>
          <p:cNvPr id="26626" name="Turinio vietos rezervavimo ženklas 6" descr="1898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412875"/>
            <a:ext cx="7848600" cy="48244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Stirnai sunku išsilaikyti sniego paviršiuje</a:t>
            </a:r>
            <a:endParaRPr lang="lt-LT" dirty="0"/>
          </a:p>
        </p:txBody>
      </p:sp>
      <p:pic>
        <p:nvPicPr>
          <p:cNvPr id="27650" name="Turinio vietos rezervavimo ženklas 4" descr="stir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700213"/>
            <a:ext cx="7704137" cy="4537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Vilkas tai žino</a:t>
            </a:r>
          </a:p>
        </p:txBody>
      </p:sp>
      <p:pic>
        <p:nvPicPr>
          <p:cNvPr id="28674" name="Turinio vietos rezervavimo ženklas 3" descr="Wolf_Winter_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600200"/>
            <a:ext cx="777716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Vilko pėda</a:t>
            </a:r>
          </a:p>
        </p:txBody>
      </p:sp>
      <p:pic>
        <p:nvPicPr>
          <p:cNvPr id="29698" name="Turinio vietos rezervavimo ženklas 3" descr="zmogus-vilk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484313"/>
            <a:ext cx="8208962" cy="4824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Slidininkas trasoje</a:t>
            </a:r>
          </a:p>
        </p:txBody>
      </p:sp>
      <p:pic>
        <p:nvPicPr>
          <p:cNvPr id="30722" name="Turinio vietos rezervavimo ženklas 3" descr="cross-country-ski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412875"/>
            <a:ext cx="7632700" cy="48244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Antraštė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Slidininkas kalnuose</a:t>
            </a:r>
          </a:p>
        </p:txBody>
      </p:sp>
      <p:pic>
        <p:nvPicPr>
          <p:cNvPr id="31746" name="Turinio vietos rezervavimo ženklas 16" descr="new-england-ski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268413"/>
            <a:ext cx="7920037" cy="5040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Antraštė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Slidės</a:t>
            </a:r>
          </a:p>
        </p:txBody>
      </p:sp>
      <p:pic>
        <p:nvPicPr>
          <p:cNvPr id="32770" name="Turinio vietos rezervavimo ženklas 6" descr="parduodu-kalnu-slide-145286539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68375" y="1484313"/>
            <a:ext cx="3387725" cy="5113337"/>
          </a:xfrm>
        </p:spPr>
      </p:pic>
      <p:pic>
        <p:nvPicPr>
          <p:cNvPr id="32771" name="Turinio vietos rezervavimo ženklas 7" descr="lygumu-slides-kneissl-7018359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263" y="1484313"/>
            <a:ext cx="2303462" cy="5113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Užduotys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lt-LT" sz="2700" smtClean="0"/>
              <a:t>1 užduotis</a:t>
            </a:r>
            <a:endParaRPr lang="lt-LT" sz="2700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lt-LT" sz="2800" b="1" smtClean="0"/>
              <a:t>Įstatykite į smėlį vinis smailiais galais ir uždėkite</a:t>
            </a:r>
            <a:r>
              <a:rPr lang="lt-LT" sz="2800" b="1" smtClean="0">
                <a:latin typeface="Arial" charset="0"/>
              </a:rPr>
              <a:t> </a:t>
            </a:r>
            <a:r>
              <a:rPr lang="lt-LT" sz="2800" b="1" smtClean="0"/>
              <a:t>svarstį. Pakartokite veiksmą su</a:t>
            </a:r>
            <a:r>
              <a:rPr lang="en-US" sz="2800" b="1" smtClean="0"/>
              <a:t> </a:t>
            </a:r>
            <a:r>
              <a:rPr lang="lt-LT" sz="2800" b="1" smtClean="0"/>
              <a:t>bukais vini</a:t>
            </a:r>
            <a:r>
              <a:rPr lang="lt-LT" sz="2800" b="1" smtClean="0">
                <a:latin typeface="Arial" charset="0"/>
              </a:rPr>
              <a:t>ų</a:t>
            </a:r>
            <a:r>
              <a:rPr lang="lt-LT" sz="2800" b="1" smtClean="0"/>
              <a:t> galais.</a:t>
            </a:r>
            <a:endParaRPr lang="lt-LT" sz="28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lt-LT" sz="2700" smtClean="0"/>
              <a:t> Kaip sekėsi? Paaiškinkite, kas vyko. Kodėl?</a:t>
            </a:r>
          </a:p>
          <a:p>
            <a:pPr>
              <a:lnSpc>
                <a:spcPct val="80000"/>
              </a:lnSpc>
            </a:pPr>
            <a:r>
              <a:rPr lang="lt-LT" sz="2700" smtClean="0"/>
              <a:t>2 užduotis</a:t>
            </a:r>
            <a:endParaRPr lang="lt-LT" sz="2700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lt-LT" sz="2800" b="1" smtClean="0"/>
              <a:t>Bandykite įkalti vinį į lentą iš tos pačios medienos pagamintu  plaktuku.</a:t>
            </a:r>
            <a:endParaRPr lang="lt-LT" sz="28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lt-LT" sz="2700" smtClean="0"/>
              <a:t>Kaip sekėsi? Paaiškinkite, kas vyko. Kodėl?</a:t>
            </a:r>
          </a:p>
          <a:p>
            <a:pPr>
              <a:lnSpc>
                <a:spcPct val="80000"/>
              </a:lnSpc>
            </a:pPr>
            <a:r>
              <a:rPr lang="lt-LT" sz="2700" smtClean="0"/>
              <a:t>3 užduotis</a:t>
            </a:r>
            <a:endParaRPr lang="lt-LT" sz="2700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lt-LT" sz="2800" b="1" smtClean="0"/>
              <a:t>Naudodami du peilius ant lentelės kuo ploniau ir gražiau supjaustykite duotą maistą.</a:t>
            </a:r>
            <a:r>
              <a:rPr lang="lt-LT" sz="280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lt-LT" sz="2700" smtClean="0"/>
              <a:t>Kaip sekėsi? Paaiškinkite</a:t>
            </a:r>
            <a:r>
              <a:rPr lang="lt-LT" sz="2700" smtClean="0">
                <a:latin typeface="Arial" charset="0"/>
              </a:rPr>
              <a:t>,</a:t>
            </a:r>
            <a:r>
              <a:rPr lang="lt-LT" sz="2700" smtClean="0"/>
              <a:t> kas vyko. Kodėl?</a:t>
            </a:r>
          </a:p>
          <a:p>
            <a:pPr>
              <a:lnSpc>
                <a:spcPct val="80000"/>
              </a:lnSpc>
            </a:pPr>
            <a:endParaRPr lang="lt-LT" sz="27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Sniegžengis  ir ledo kirtiklis</a:t>
            </a:r>
          </a:p>
        </p:txBody>
      </p:sp>
      <p:pic>
        <p:nvPicPr>
          <p:cNvPr id="33794" name="Turinio vietos rezervavimo ženklas 5" descr="GR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628775"/>
            <a:ext cx="4176713" cy="4464050"/>
          </a:xfrm>
        </p:spPr>
      </p:pic>
      <p:pic>
        <p:nvPicPr>
          <p:cNvPr id="33795" name="Turinio vietos rezervavimo ženklas 7" descr="pi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1557338"/>
            <a:ext cx="4176712" cy="4824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Antraštė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Jis nesimokė apie slėgį...</a:t>
            </a:r>
          </a:p>
        </p:txBody>
      </p:sp>
      <p:pic>
        <p:nvPicPr>
          <p:cNvPr id="34818" name="Turinio vietos rezervavimo ženklas 11" descr="traktoriu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773238"/>
            <a:ext cx="6913562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Antraštė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O šis?...</a:t>
            </a:r>
          </a:p>
        </p:txBody>
      </p:sp>
      <p:pic>
        <p:nvPicPr>
          <p:cNvPr id="35842" name="Turinio vietos rezervavimo ženklas 6" descr="CASE-MAGNUM_340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484313"/>
            <a:ext cx="8208962" cy="5184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Atramos plotą didina guminiai vikšrai</a:t>
            </a:r>
            <a:endParaRPr lang="lt-LT" dirty="0"/>
          </a:p>
        </p:txBody>
      </p:sp>
      <p:pic>
        <p:nvPicPr>
          <p:cNvPr id="36866" name="Turinio vietos rezervavimo ženklas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484313"/>
            <a:ext cx="7416800" cy="5040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arba metaliniai</a:t>
            </a:r>
          </a:p>
        </p:txBody>
      </p:sp>
      <p:pic>
        <p:nvPicPr>
          <p:cNvPr id="37890" name="Turinio vietos rezervavimo ženklas 3" descr="000a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557338"/>
            <a:ext cx="7993063" cy="4824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Užduotys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lt-LT" sz="2700" dirty="0" smtClean="0"/>
              <a:t>4 užduotis</a:t>
            </a:r>
            <a:endParaRPr lang="lt-LT" sz="2700" dirty="0" smtClean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lt-LT" sz="2800" b="1" dirty="0" smtClean="0"/>
              <a:t>Pagalvė ir lazda. Kuris įrankis tiktų draugiškam „mūšiui“?</a:t>
            </a:r>
            <a:endParaRPr lang="lt-LT" sz="2800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lt-LT" sz="2700" dirty="0" smtClean="0"/>
              <a:t>Kodėl jį pasirinktumėte? Paaiškinkite.</a:t>
            </a:r>
          </a:p>
          <a:p>
            <a:pPr>
              <a:lnSpc>
                <a:spcPct val="90000"/>
              </a:lnSpc>
            </a:pPr>
            <a:r>
              <a:rPr lang="lt-LT" sz="2700" dirty="0" smtClean="0"/>
              <a:t>5 užduotis</a:t>
            </a:r>
            <a:endParaRPr lang="lt-LT" sz="2700" dirty="0" smtClean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lt-LT" sz="2700" b="1" dirty="0" smtClean="0">
                <a:latin typeface="Arial" charset="0"/>
              </a:rPr>
              <a:t>D</a:t>
            </a:r>
            <a:r>
              <a:rPr lang="lt-LT" sz="2800" b="1" dirty="0" smtClean="0"/>
              <a:t>uotomis adatomis </a:t>
            </a:r>
            <a:r>
              <a:rPr lang="lt-LT" sz="2800" b="1" dirty="0" smtClean="0">
                <a:latin typeface="Arial" charset="0"/>
              </a:rPr>
              <a:t>s</a:t>
            </a:r>
            <a:r>
              <a:rPr lang="lt-LT" sz="2800" b="1" dirty="0" smtClean="0"/>
              <a:t>usiūkite dvi atraižas.</a:t>
            </a:r>
            <a:r>
              <a:rPr lang="lt-LT" sz="2800" dirty="0" smtClean="0"/>
              <a:t> 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lt-LT" sz="2700" dirty="0" smtClean="0"/>
              <a:t>Kaip sekėsi? Paaiškinkite</a:t>
            </a:r>
            <a:r>
              <a:rPr lang="lt-LT" sz="2700" dirty="0" smtClean="0">
                <a:latin typeface="Arial" charset="0"/>
              </a:rPr>
              <a:t>,</a:t>
            </a:r>
            <a:r>
              <a:rPr lang="lt-LT" sz="2700" dirty="0" smtClean="0"/>
              <a:t> kas vyko. Kodėl?</a:t>
            </a:r>
          </a:p>
          <a:p>
            <a:pPr>
              <a:lnSpc>
                <a:spcPct val="90000"/>
              </a:lnSpc>
            </a:pPr>
            <a:r>
              <a:rPr lang="lt-LT" sz="2700" dirty="0" smtClean="0"/>
              <a:t>6 užduotis</a:t>
            </a:r>
            <a:endParaRPr lang="lt-LT" sz="2700" dirty="0" smtClean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lt-LT" sz="2800" b="1" dirty="0" smtClean="0"/>
              <a:t>Nakvynė miške. Vienas po galva pa</a:t>
            </a:r>
            <a:r>
              <a:rPr lang="lt-LT" sz="2800" b="1" dirty="0" smtClean="0">
                <a:latin typeface="Arial" charset="0"/>
              </a:rPr>
              <a:t>si</a:t>
            </a:r>
            <a:r>
              <a:rPr lang="lt-LT" sz="2800" b="1" dirty="0" smtClean="0"/>
              <a:t>deda medžio rąstelį, kitas </a:t>
            </a:r>
            <a:r>
              <a:rPr lang="lt-LT" sz="2800" b="1" dirty="0" smtClean="0">
                <a:latin typeface="Arial" charset="0"/>
              </a:rPr>
              <a:t>– </a:t>
            </a:r>
            <a:r>
              <a:rPr lang="lt-LT" sz="2800" b="1" dirty="0" smtClean="0"/>
              <a:t>kuprinę, prikimštą sausų samanų.</a:t>
            </a:r>
            <a:endParaRPr lang="lt-LT" sz="2800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lt-LT" sz="2700" dirty="0" smtClean="0"/>
              <a:t>Paaiškinkite, kuriam miegojosi geriau. Kodėl?</a:t>
            </a:r>
          </a:p>
          <a:p>
            <a:pPr>
              <a:lnSpc>
                <a:spcPct val="90000"/>
              </a:lnSpc>
            </a:pPr>
            <a:endParaRPr lang="lt-LT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Pamokos tema</a:t>
            </a:r>
          </a:p>
        </p:txBody>
      </p:sp>
      <p:sp>
        <p:nvSpPr>
          <p:cNvPr id="19458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lt-LT" smtClean="0"/>
              <a:t> </a:t>
            </a:r>
          </a:p>
          <a:p>
            <a:pPr algn="ctr">
              <a:buFont typeface="Arial" charset="0"/>
              <a:buNone/>
            </a:pPr>
            <a:r>
              <a:rPr lang="lt-LT" sz="4000" smtClean="0"/>
              <a:t> </a:t>
            </a:r>
            <a:r>
              <a:rPr lang="lt-LT" sz="6000" b="1" smtClean="0"/>
              <a:t>Kietų kūnų slėgis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ntraštė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Pamokos uždavinys</a:t>
            </a:r>
          </a:p>
        </p:txBody>
      </p:sp>
      <p:sp>
        <p:nvSpPr>
          <p:cNvPr id="17410" name="Turinio vietos rezervavimo ženklas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lt-LT" smtClean="0"/>
              <a:t>  Dirbdami grupė</a:t>
            </a:r>
            <a:r>
              <a:rPr lang="lt-LT" smtClean="0">
                <a:latin typeface="Arial" charset="0"/>
              </a:rPr>
              <a:t>mis</a:t>
            </a:r>
            <a:r>
              <a:rPr lang="lt-LT" smtClean="0"/>
              <a:t>, naudodamiesi vadovėliu ir skaitmeniniu mokymosi objektu:</a:t>
            </a:r>
          </a:p>
          <a:p>
            <a:r>
              <a:rPr lang="lt-LT" smtClean="0"/>
              <a:t>išmoksite apibūdinti slėgį kaip jėgą, veikiančią ploto vienetą;</a:t>
            </a:r>
          </a:p>
          <a:p>
            <a:r>
              <a:rPr lang="lt-LT" smtClean="0"/>
              <a:t>išsiaiškinsite, nuo ko priklauso slėgio dydis ir kaip jį galima didinti ar mažinti.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Slėgio formulė ir pagrindinis matavimo vienetas</a:t>
            </a:r>
            <a:endParaRPr lang="lt-LT" dirty="0"/>
          </a:p>
        </p:txBody>
      </p:sp>
      <p:sp>
        <p:nvSpPr>
          <p:cNvPr id="5" name="Turinio vietos rezervavimo ženklas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/>
          <a:p>
            <a:r>
              <a:rPr lang="lt-LT" i="1" smtClean="0"/>
              <a:t>P</a:t>
            </a:r>
            <a:r>
              <a:rPr lang="lt-LT" smtClean="0"/>
              <a:t> –</a:t>
            </a:r>
            <a:r>
              <a:rPr lang="lt-LT" i="1" smtClean="0"/>
              <a:t> </a:t>
            </a:r>
            <a:r>
              <a:rPr lang="lt-LT" smtClean="0"/>
              <a:t>slėgis</a:t>
            </a:r>
          </a:p>
          <a:p>
            <a:r>
              <a:rPr lang="lt-LT" i="1" smtClean="0"/>
              <a:t>F</a:t>
            </a:r>
            <a:r>
              <a:rPr lang="lt-LT" smtClean="0"/>
              <a:t> – jėga</a:t>
            </a:r>
          </a:p>
          <a:p>
            <a:r>
              <a:rPr lang="lt-LT" i="1" smtClean="0"/>
              <a:t>S</a:t>
            </a:r>
            <a:r>
              <a:rPr lang="lt-LT" smtClean="0"/>
              <a:t> – plotas  </a:t>
            </a:r>
          </a:p>
          <a:p>
            <a:endParaRPr lang="lt-LT" smtClean="0"/>
          </a:p>
          <a:p>
            <a:r>
              <a:rPr lang="lt-LT" i="1" smtClean="0"/>
              <a:t>p</a:t>
            </a:r>
            <a:r>
              <a:rPr lang="lt-LT" smtClean="0"/>
              <a:t> =</a:t>
            </a:r>
          </a:p>
          <a:p>
            <a:endParaRPr lang="lt-LT" smtClean="0"/>
          </a:p>
          <a:p>
            <a:r>
              <a:rPr lang="lt-LT" smtClean="0"/>
              <a:t>[</a:t>
            </a:r>
            <a:r>
              <a:rPr lang="lt-LT" i="1" smtClean="0"/>
              <a:t>p</a:t>
            </a:r>
            <a:r>
              <a:rPr lang="lt-LT" smtClean="0"/>
              <a:t>] = 1 Pa</a:t>
            </a:r>
          </a:p>
          <a:p>
            <a:endParaRPr lang="lt-LT" smtClean="0"/>
          </a:p>
          <a:p>
            <a:r>
              <a:rPr lang="lt-LT" smtClean="0"/>
              <a:t>1Pa =</a:t>
            </a:r>
          </a:p>
          <a:p>
            <a:endParaRPr lang="lt-LT" smtClean="0"/>
          </a:p>
          <a:p>
            <a:endParaRPr lang="lt-LT" smtClean="0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lt-LT" smtClean="0"/>
              <a:t>1 mPa = 0,001 Pa</a:t>
            </a:r>
          </a:p>
          <a:p>
            <a:r>
              <a:rPr lang="lt-LT" smtClean="0"/>
              <a:t>1 kPa = 1000 Pa</a:t>
            </a:r>
          </a:p>
          <a:p>
            <a:r>
              <a:rPr lang="lt-LT" smtClean="0"/>
              <a:t>1 MPa =       Pa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6388" name="Lygtis" r:id="rId3" imgW="114120" imgH="215640" progId="Equation.3">
              <p:embed/>
            </p:oleObj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6389" name="Lygtis" r:id="rId4" imgW="114120" imgH="215640" progId="Equation.3">
              <p:embed/>
            </p:oleObj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1331913" y="3573463"/>
          <a:ext cx="287337" cy="647700"/>
        </p:xfrm>
        <a:graphic>
          <a:graphicData uri="http://schemas.openxmlformats.org/presentationml/2006/ole">
            <p:oleObj spid="_x0000_s16391" name="Lygtis" r:id="rId5" imgW="190440" imgH="393480" progId="Equation.3">
              <p:embed/>
            </p:oleObj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/>
        </p:nvGraphicFramePr>
        <p:xfrm>
          <a:off x="1706563" y="5516563"/>
          <a:ext cx="692150" cy="792162"/>
        </p:xfrm>
        <a:graphic>
          <a:graphicData uri="http://schemas.openxmlformats.org/presentationml/2006/ole">
            <p:oleObj spid="_x0000_s16393" name="Lygtis" r:id="rId6" imgW="304560" imgH="393480" progId="Equation.3">
              <p:embed/>
            </p:oleObj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6300788" y="2636838"/>
          <a:ext cx="503237" cy="431800"/>
        </p:xfrm>
        <a:graphic>
          <a:graphicData uri="http://schemas.openxmlformats.org/presentationml/2006/ole">
            <p:oleObj spid="_x0000_s16394" name="Lygtis" r:id="rId7" imgW="228600" imgH="203040" progId="Equation.3">
              <p:embed/>
            </p:oleObj>
          </a:graphicData>
        </a:graphic>
      </p:graphicFrame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Pitbulterjero sukandimas 1,59 ∙ 10</a:t>
            </a:r>
            <a:r>
              <a:rPr lang="lt-LT" baseline="30000" dirty="0" smtClean="0"/>
              <a:t>6 </a:t>
            </a:r>
            <a:r>
              <a:rPr lang="lt-LT" dirty="0" smtClean="0"/>
              <a:t>Pa</a:t>
            </a:r>
            <a:br>
              <a:rPr lang="lt-LT" dirty="0" smtClean="0"/>
            </a:br>
            <a:r>
              <a:rPr lang="lt-LT" dirty="0" smtClean="0"/>
              <a:t> </a:t>
            </a:r>
            <a:r>
              <a:rPr lang="lt-LT" sz="1300" dirty="0" smtClean="0"/>
              <a:t>Panaudoti  Dr. </a:t>
            </a:r>
            <a:r>
              <a:rPr lang="lt-LT" sz="1300" dirty="0" err="1" smtClean="0"/>
              <a:t>Brady</a:t>
            </a:r>
            <a:r>
              <a:rPr lang="lt-LT" sz="1300" dirty="0" smtClean="0"/>
              <a:t> </a:t>
            </a:r>
            <a:r>
              <a:rPr lang="lt-LT" sz="1300" dirty="0" err="1" smtClean="0"/>
              <a:t>Barr</a:t>
            </a:r>
            <a:r>
              <a:rPr lang="lt-LT" sz="1300" dirty="0" smtClean="0"/>
              <a:t>  matavimai iš </a:t>
            </a:r>
            <a:r>
              <a:rPr lang="lt-LT" sz="1300" dirty="0" err="1" smtClean="0"/>
              <a:t>National</a:t>
            </a:r>
            <a:r>
              <a:rPr lang="lt-LT" sz="1300" dirty="0" smtClean="0"/>
              <a:t> </a:t>
            </a:r>
            <a:r>
              <a:rPr lang="lt-LT" sz="1300" dirty="0" err="1" smtClean="0"/>
              <a:t>Geographic</a:t>
            </a:r>
            <a:r>
              <a:rPr lang="lt-LT" sz="1300" dirty="0" smtClean="0"/>
              <a:t> </a:t>
            </a:r>
            <a:endParaRPr lang="lt-LT" sz="1300" dirty="0"/>
          </a:p>
        </p:txBody>
      </p:sp>
      <p:pic>
        <p:nvPicPr>
          <p:cNvPr id="20482" name="Turinio vietos rezervavimo ženklas 3" descr="american_pit_bull_terrier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1412875"/>
            <a:ext cx="5616575" cy="5184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792162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t-LT" dirty="0"/>
              <a:t>V</a:t>
            </a:r>
            <a:r>
              <a:rPr lang="lt-LT" dirty="0" smtClean="0"/>
              <a:t>okiečių aviganio sukandimas </a:t>
            </a:r>
            <a:br>
              <a:rPr lang="lt-LT" dirty="0" smtClean="0"/>
            </a:br>
            <a:r>
              <a:rPr lang="lt-LT" dirty="0" smtClean="0"/>
              <a:t>1,61 ∙ 10</a:t>
            </a:r>
            <a:r>
              <a:rPr lang="lt-LT" baseline="30000" dirty="0" smtClean="0"/>
              <a:t>6 </a:t>
            </a:r>
            <a:r>
              <a:rPr lang="lt-LT" dirty="0" smtClean="0"/>
              <a:t>Pa</a:t>
            </a:r>
            <a:endParaRPr lang="lt-LT" dirty="0"/>
          </a:p>
        </p:txBody>
      </p:sp>
      <p:pic>
        <p:nvPicPr>
          <p:cNvPr id="21506" name="Turinio vietos rezervavimo ženklas 3" descr="17352424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557338"/>
            <a:ext cx="8064500" cy="5040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900" smtClean="0"/>
              <a:t>Liūto sukandimas   4,08 </a:t>
            </a:r>
            <a:r>
              <a:rPr lang="lt-LT" sz="5400" smtClean="0"/>
              <a:t>∙</a:t>
            </a:r>
            <a:r>
              <a:rPr lang="lt-LT" sz="4900" smtClean="0"/>
              <a:t> 10</a:t>
            </a:r>
            <a:r>
              <a:rPr lang="lt-LT" sz="4900" baseline="30000" smtClean="0"/>
              <a:t>6 </a:t>
            </a:r>
            <a:r>
              <a:rPr lang="lt-LT" sz="4900" smtClean="0"/>
              <a:t>Pa</a:t>
            </a:r>
            <a:r>
              <a:rPr lang="lt-LT" smtClean="0"/>
              <a:t/>
            </a:r>
            <a:br>
              <a:rPr lang="lt-LT" smtClean="0"/>
            </a:br>
            <a:endParaRPr lang="lt-LT" sz="1200" smtClean="0"/>
          </a:p>
        </p:txBody>
      </p:sp>
      <p:pic>
        <p:nvPicPr>
          <p:cNvPr id="22530" name="Turinio vietos rezervavimo ženklas 3" descr="liutas1_ep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557338"/>
            <a:ext cx="8208963" cy="4679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304</Words>
  <Application>Microsoft Office PowerPoint</Application>
  <PresentationFormat>Demonstracija ekrane (4:3)</PresentationFormat>
  <Paragraphs>62</Paragraphs>
  <Slides>24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Įdėtosios OLE paslaugos</vt:lpstr>
      </vt:variant>
      <vt:variant>
        <vt:i4>1</vt:i4>
      </vt:variant>
      <vt:variant>
        <vt:lpstr>Skaidrių pavadinimai</vt:lpstr>
      </vt:variant>
      <vt:variant>
        <vt:i4>24</vt:i4>
      </vt:variant>
    </vt:vector>
  </HeadingPairs>
  <TitlesOfParts>
    <vt:vector size="26" baseType="lpstr">
      <vt:lpstr>Office tema</vt:lpstr>
      <vt:lpstr>Lygtis</vt:lpstr>
      <vt:lpstr>Slėgis</vt:lpstr>
      <vt:lpstr>Užduotys</vt:lpstr>
      <vt:lpstr>Užduotys</vt:lpstr>
      <vt:lpstr>Pamokos tema</vt:lpstr>
      <vt:lpstr>Pamokos uždavinys</vt:lpstr>
      <vt:lpstr>Slėgio formulė ir pagrindinis matavimo vienetas</vt:lpstr>
      <vt:lpstr>Pitbulterjero sukandimas 1,59 ∙ 106 Pa  Panaudoti  Dr. Brady Barr  matavimai iš National Geographic </vt:lpstr>
      <vt:lpstr>Vokiečių aviganio sukandimas  1,61 ∙ 106 Pa</vt:lpstr>
      <vt:lpstr>Liūto sukandimas   4,08 ∙ 106 Pa </vt:lpstr>
      <vt:lpstr>Hienos sukandimas 6,80 ∙ 106 Pa</vt:lpstr>
      <vt:lpstr>Krokodilo sukandimas 17 ∙ 106 Pa</vt:lpstr>
      <vt:lpstr>Žmogaus sukandimas 0,82 ∙ 106 Pa</vt:lpstr>
      <vt:lpstr>Elnias neklimpsta  sniege </vt:lpstr>
      <vt:lpstr>Stirnai sunku išsilaikyti sniego paviršiuje</vt:lpstr>
      <vt:lpstr>Vilkas tai žino</vt:lpstr>
      <vt:lpstr>Vilko pėda</vt:lpstr>
      <vt:lpstr>Slidininkas trasoje</vt:lpstr>
      <vt:lpstr>Slidininkas kalnuose</vt:lpstr>
      <vt:lpstr>Slidės</vt:lpstr>
      <vt:lpstr>Sniegžengis  ir ledo kirtiklis</vt:lpstr>
      <vt:lpstr>Jis nesimokė apie slėgį...</vt:lpstr>
      <vt:lpstr>O šis?...</vt:lpstr>
      <vt:lpstr>Atramos plotą didina guminiai vikšrai</vt:lpstr>
      <vt:lpstr>arba metaliniai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Slėgis</dc:title>
  <dc:creator>Your User Name</dc:creator>
  <cp:lastModifiedBy>Margarita</cp:lastModifiedBy>
  <cp:revision>64</cp:revision>
  <dcterms:created xsi:type="dcterms:W3CDTF">2011-04-06T13:26:20Z</dcterms:created>
  <dcterms:modified xsi:type="dcterms:W3CDTF">2012-02-23T14:54:29Z</dcterms:modified>
</cp:coreProperties>
</file>