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 stiliaus, be tinklelio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irektorius\Desktop\greicio%20grafikas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t-LT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 </a:t>
            </a:r>
            <a:r>
              <a:rPr lang="lt-LT" dirty="0" smtClean="0"/>
              <a:t>v</a:t>
            </a:r>
            <a:r>
              <a:rPr lang="en-US" dirty="0" smtClean="0"/>
              <a:t> </a:t>
            </a:r>
            <a:r>
              <a:rPr lang="en-US" dirty="0"/>
              <a:t>(m/s</a:t>
            </a:r>
            <a:r>
              <a:rPr lang="en-US" dirty="0" smtClean="0"/>
              <a:t>) </a:t>
            </a:r>
            <a:endParaRPr lang="en-US" dirty="0"/>
          </a:p>
        </c:rich>
      </c:tx>
      <c:layout>
        <c:manualLayout>
          <c:xMode val="edge"/>
          <c:yMode val="edge"/>
          <c:x val="1.8955747841284929E-2"/>
          <c:y val="3.8094971463766822E-2"/>
        </c:manualLayout>
      </c:layout>
    </c:title>
    <c:plotArea>
      <c:layout>
        <c:manualLayout>
          <c:layoutTarget val="inner"/>
          <c:xMode val="edge"/>
          <c:yMode val="edge"/>
          <c:x val="0.27083333333333326"/>
          <c:y val="0.17842744757692017"/>
          <c:w val="0.5791666666666665"/>
          <c:h val="0.64709208384493244"/>
        </c:manualLayout>
      </c:layout>
      <c:scatterChart>
        <c:scatterStyle val="smoothMarker"/>
        <c:ser>
          <c:idx val="1"/>
          <c:order val="0"/>
          <c:tx>
            <c:strRef>
              <c:f>Lapas1!$A$3</c:f>
              <c:strCache>
                <c:ptCount val="1"/>
                <c:pt idx="0">
                  <c:v>Greitis V1x (m/s)) </c:v>
                </c:pt>
              </c:strCache>
            </c:strRef>
          </c:tx>
          <c:marker>
            <c:symbol val="none"/>
          </c:marker>
          <c:xVal>
            <c:numRef>
              <c:f>Lapas1!$B$1:$K$1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xVal>
          <c:yVal>
            <c:numRef>
              <c:f>Lapas1!$B$3:$K$3</c:f>
              <c:numCache>
                <c:formatCode>General</c:formatCode>
                <c:ptCount val="10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</c:numCache>
            </c:numRef>
          </c:yVal>
          <c:smooth val="1"/>
        </c:ser>
        <c:axId val="55672832"/>
        <c:axId val="55674368"/>
      </c:scatterChart>
      <c:valAx>
        <c:axId val="5567283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lt-LT"/>
          </a:p>
        </c:txPr>
        <c:crossAx val="55674368"/>
        <c:crosses val="autoZero"/>
        <c:crossBetween val="midCat"/>
      </c:valAx>
      <c:valAx>
        <c:axId val="55674368"/>
        <c:scaling>
          <c:orientation val="minMax"/>
        </c:scaling>
        <c:axPos val="l"/>
        <c:majorGridlines/>
        <c:numFmt formatCode="General" sourceLinked="1"/>
        <c:tickLblPos val="nextTo"/>
        <c:crossAx val="55672832"/>
        <c:crosses val="autoZero"/>
        <c:crossBetween val="midCat"/>
      </c:valAx>
    </c:plotArea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ruošinio paantraštės stiliui keisti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41DB-91E6-4528-A441-380F63769229}" type="datetimeFigureOut">
              <a:rPr lang="lt-LT" smtClean="0"/>
              <a:pPr/>
              <a:t>2012-02-23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CCF-8304-44C1-8FC3-028F4D8EAF23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41DB-91E6-4528-A441-380F63769229}" type="datetimeFigureOut">
              <a:rPr lang="lt-LT" smtClean="0"/>
              <a:pPr/>
              <a:t>2012-02-23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CCF-8304-44C1-8FC3-028F4D8EAF23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41DB-91E6-4528-A441-380F63769229}" type="datetimeFigureOut">
              <a:rPr lang="lt-LT" smtClean="0"/>
              <a:pPr/>
              <a:t>2012-02-23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CCF-8304-44C1-8FC3-028F4D8EAF23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41DB-91E6-4528-A441-380F63769229}" type="datetimeFigureOut">
              <a:rPr lang="lt-LT" smtClean="0"/>
              <a:pPr/>
              <a:t>2012-02-23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CCF-8304-44C1-8FC3-028F4D8EAF23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41DB-91E6-4528-A441-380F63769229}" type="datetimeFigureOut">
              <a:rPr lang="lt-LT" smtClean="0"/>
              <a:pPr/>
              <a:t>2012-02-23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CCF-8304-44C1-8FC3-028F4D8EAF23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41DB-91E6-4528-A441-380F63769229}" type="datetimeFigureOut">
              <a:rPr lang="lt-LT" smtClean="0"/>
              <a:pPr/>
              <a:t>2012-02-23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CCF-8304-44C1-8FC3-028F4D8EAF23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41DB-91E6-4528-A441-380F63769229}" type="datetimeFigureOut">
              <a:rPr lang="lt-LT" smtClean="0"/>
              <a:pPr/>
              <a:t>2012-02-23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CCF-8304-44C1-8FC3-028F4D8EAF23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41DB-91E6-4528-A441-380F63769229}" type="datetimeFigureOut">
              <a:rPr lang="lt-LT" smtClean="0"/>
              <a:pPr/>
              <a:t>2012-02-23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CCF-8304-44C1-8FC3-028F4D8EAF23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41DB-91E6-4528-A441-380F63769229}" type="datetimeFigureOut">
              <a:rPr lang="lt-LT" smtClean="0"/>
              <a:pPr/>
              <a:t>2012-02-23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CCF-8304-44C1-8FC3-028F4D8EAF23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41DB-91E6-4528-A441-380F63769229}" type="datetimeFigureOut">
              <a:rPr lang="lt-LT" smtClean="0"/>
              <a:pPr/>
              <a:t>2012-02-23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CCF-8304-44C1-8FC3-028F4D8EAF23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41DB-91E6-4528-A441-380F63769229}" type="datetimeFigureOut">
              <a:rPr lang="lt-LT" smtClean="0"/>
              <a:pPr/>
              <a:t>2012-02-23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CCF-8304-44C1-8FC3-028F4D8EAF23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341DB-91E6-4528-A441-380F63769229}" type="datetimeFigureOut">
              <a:rPr lang="lt-LT" smtClean="0"/>
              <a:pPr/>
              <a:t>2012-02-23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7ACCF-8304-44C1-8FC3-028F4D8EAF23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Fizikos pamoka  8a </a:t>
            </a:r>
            <a:r>
              <a:rPr lang="lt-LT" dirty="0" err="1" smtClean="0"/>
              <a:t>kl</a:t>
            </a:r>
            <a:r>
              <a:rPr lang="lt-LT" dirty="0" smtClean="0"/>
              <a:t>.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t-LT" b="1" dirty="0" smtClean="0"/>
              <a:t>Tema:   „</a:t>
            </a:r>
            <a:r>
              <a:rPr lang="lt-LT" sz="2800" b="1" dirty="0" smtClean="0"/>
              <a:t>Jėgos, masės, pagreičio apskaičiavimas </a:t>
            </a:r>
          </a:p>
          <a:p>
            <a:pPr>
              <a:buNone/>
            </a:pPr>
            <a:r>
              <a:rPr lang="lt-LT" sz="2800" b="1" dirty="0" smtClean="0"/>
              <a:t>taikant  antro  Niutono dėsnio formulę  F = m a“</a:t>
            </a:r>
          </a:p>
          <a:p>
            <a:pPr>
              <a:buNone/>
            </a:pPr>
            <a:endParaRPr lang="lt-LT" sz="2800" b="1" dirty="0" smtClean="0"/>
          </a:p>
          <a:p>
            <a:pPr>
              <a:buNone/>
            </a:pPr>
            <a:r>
              <a:rPr lang="lt-LT" sz="2800" b="1" dirty="0" smtClean="0"/>
              <a:t>Uždavinys:    </a:t>
            </a:r>
            <a:r>
              <a:rPr lang="lt-LT" sz="2800" dirty="0" smtClean="0"/>
              <a:t>Dirbdami porose ir spręsdami nesudėtingus uždavinius  </a:t>
            </a:r>
            <a:r>
              <a:rPr lang="lt-LT" sz="2800" b="1" dirty="0" smtClean="0"/>
              <a:t>išmoksite</a:t>
            </a:r>
            <a:r>
              <a:rPr lang="lt-LT" sz="2800" dirty="0" smtClean="0"/>
              <a:t> jėgos,  pagreičio,  masės   apskaičiavimui   taikyti antro   Niutono   dėsnio   formulę  F = m a. </a:t>
            </a:r>
          </a:p>
          <a:p>
            <a:pPr>
              <a:buNone/>
            </a:pPr>
            <a:endParaRPr lang="lt-LT" sz="2800" dirty="0" smtClean="0"/>
          </a:p>
          <a:p>
            <a:pPr>
              <a:buNone/>
            </a:pP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285883"/>
          </a:xfrm>
        </p:spPr>
        <p:txBody>
          <a:bodyPr>
            <a:normAutofit/>
          </a:bodyPr>
          <a:lstStyle/>
          <a:p>
            <a:r>
              <a:rPr lang="lt-LT" dirty="0" smtClean="0"/>
              <a:t>Fizikos uždavinio sprendimo eiga:</a:t>
            </a:r>
            <a:endParaRPr lang="lt-LT" dirty="0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857224" y="1928802"/>
            <a:ext cx="7858180" cy="4429156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lt-LT" dirty="0" smtClean="0">
                <a:solidFill>
                  <a:schemeClr val="tx1"/>
                </a:solidFill>
              </a:rPr>
              <a:t>Atidžiai  perskaityti  sąlygą.</a:t>
            </a:r>
          </a:p>
          <a:p>
            <a:pPr marL="514350" indent="-514350" algn="l">
              <a:buFont typeface="+mj-lt"/>
              <a:buAutoNum type="arabicPeriod"/>
            </a:pPr>
            <a:r>
              <a:rPr lang="lt-LT" dirty="0" smtClean="0">
                <a:solidFill>
                  <a:schemeClr val="tx1"/>
                </a:solidFill>
              </a:rPr>
              <a:t>Išsiaiškinti:</a:t>
            </a:r>
            <a:endParaRPr lang="lt-LT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lt-LT" dirty="0" smtClean="0">
                <a:solidFill>
                  <a:schemeClr val="tx1"/>
                </a:solidFill>
              </a:rPr>
              <a:t>Nežinomus žodžius ir  sąvokas,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lt-LT" dirty="0" smtClean="0">
                <a:solidFill>
                  <a:schemeClr val="tx1"/>
                </a:solidFill>
              </a:rPr>
              <a:t>Kokie dydžiai yra  ieškomi, kokie duoti.</a:t>
            </a:r>
          </a:p>
          <a:p>
            <a:pPr marL="514350" indent="-514350" algn="l">
              <a:buFont typeface="+mj-lt"/>
              <a:buAutoNum type="arabicPeriod"/>
            </a:pPr>
            <a:r>
              <a:rPr lang="lt-LT" dirty="0" smtClean="0">
                <a:solidFill>
                  <a:schemeClr val="tx1"/>
                </a:solidFill>
              </a:rPr>
              <a:t>Užsirašyti sutrumpintą sąlygą.</a:t>
            </a:r>
          </a:p>
          <a:p>
            <a:pPr marL="514350" indent="-514350" algn="l">
              <a:buFont typeface="+mj-lt"/>
              <a:buAutoNum type="arabicPeriod"/>
            </a:pPr>
            <a:r>
              <a:rPr lang="lt-LT" dirty="0" smtClean="0">
                <a:solidFill>
                  <a:schemeClr val="tx1"/>
                </a:solidFill>
              </a:rPr>
              <a:t>Suvienodinti matavimo vienetus.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lt-LT" dirty="0" smtClean="0">
                <a:solidFill>
                  <a:schemeClr val="tx1"/>
                </a:solidFill>
              </a:rPr>
              <a:t>Pasirinkti uždaviniui reikalingas formules ir jas pritaikyti  sprendimui.</a:t>
            </a:r>
          </a:p>
          <a:p>
            <a:pPr marL="514350" indent="-514350" algn="l">
              <a:buFont typeface="+mj-lt"/>
              <a:buAutoNum type="arabicPeriod"/>
            </a:pPr>
            <a:r>
              <a:rPr lang="lt-LT" dirty="0" smtClean="0">
                <a:solidFill>
                  <a:schemeClr val="tx1"/>
                </a:solidFill>
              </a:rPr>
              <a:t>Jei reikia, sąlygą papildyti dydžiais iš lentelių.</a:t>
            </a:r>
          </a:p>
          <a:p>
            <a:pPr marL="514350" indent="-514350" algn="l">
              <a:buFont typeface="+mj-lt"/>
              <a:buAutoNum type="arabicPeriod"/>
            </a:pPr>
            <a:r>
              <a:rPr lang="lt-LT" dirty="0" smtClean="0">
                <a:solidFill>
                  <a:schemeClr val="tx1"/>
                </a:solidFill>
              </a:rPr>
              <a:t>Įsitikinti gauto rezultato teisingumu, realumu.</a:t>
            </a:r>
          </a:p>
          <a:p>
            <a:pPr marL="514350" indent="-514350" algn="l">
              <a:buFont typeface="+mj-lt"/>
              <a:buAutoNum type="arabicPeriod"/>
            </a:pP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Autofit/>
          </a:bodyPr>
          <a:lstStyle/>
          <a:p>
            <a:r>
              <a:rPr lang="lt-LT" sz="4800" dirty="0" smtClean="0"/>
              <a:t>Šios  dienos uždavinių sprendimui reikalingos formulės</a:t>
            </a:r>
            <a:endParaRPr lang="lt-LT" sz="48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endParaRPr lang="lt-LT" dirty="0" smtClean="0"/>
          </a:p>
          <a:p>
            <a:pPr>
              <a:buNone/>
            </a:pPr>
            <a:r>
              <a:rPr lang="lt-LT" sz="6000" dirty="0" smtClean="0"/>
              <a:t>  F = </a:t>
            </a:r>
            <a:r>
              <a:rPr lang="lt-LT" sz="6000" dirty="0" err="1" smtClean="0"/>
              <a:t>ma</a:t>
            </a:r>
            <a:endParaRPr lang="lt-LT" sz="6000" dirty="0" smtClean="0"/>
          </a:p>
          <a:p>
            <a:pPr>
              <a:buNone/>
            </a:pPr>
            <a:endParaRPr lang="lt-LT" dirty="0" smtClean="0"/>
          </a:p>
          <a:p>
            <a:pPr>
              <a:buNone/>
            </a:pPr>
            <a:endParaRPr lang="lt-LT" dirty="0" smtClean="0"/>
          </a:p>
          <a:p>
            <a:pPr>
              <a:buNone/>
            </a:pPr>
            <a:r>
              <a:rPr lang="lt-LT" dirty="0" smtClean="0"/>
              <a:t> </a:t>
            </a:r>
          </a:p>
          <a:p>
            <a:endParaRPr lang="lt-LT" dirty="0" smtClean="0"/>
          </a:p>
          <a:p>
            <a:endParaRPr lang="en-US" dirty="0" smtClean="0"/>
          </a:p>
          <a:p>
            <a:pPr>
              <a:buNone/>
            </a:pPr>
            <a:endParaRPr lang="lt-LT" dirty="0" smtClean="0"/>
          </a:p>
          <a:p>
            <a:endParaRPr lang="lt-LT" dirty="0" smtClean="0"/>
          </a:p>
          <a:p>
            <a:pPr>
              <a:buNone/>
            </a:pPr>
            <a:endParaRPr lang="lt-LT" dirty="0" smtClean="0"/>
          </a:p>
        </p:txBody>
      </p:sp>
      <p:graphicFrame>
        <p:nvGraphicFramePr>
          <p:cNvPr id="8" name="Objektas 7"/>
          <p:cNvGraphicFramePr>
            <a:graphicFrameLocks noChangeAspect="1"/>
          </p:cNvGraphicFramePr>
          <p:nvPr/>
        </p:nvGraphicFramePr>
        <p:xfrm>
          <a:off x="785786" y="4214818"/>
          <a:ext cx="2571768" cy="1571636"/>
        </p:xfrm>
        <a:graphic>
          <a:graphicData uri="http://schemas.openxmlformats.org/presentationml/2006/ole">
            <p:oleObj spid="_x0000_s1028" name="Lygtis" r:id="rId3" imgW="634680" imgH="393480" progId="Equation.3">
              <p:embed/>
            </p:oleObj>
          </a:graphicData>
        </a:graphic>
      </p:graphicFrame>
      <p:graphicFrame>
        <p:nvGraphicFramePr>
          <p:cNvPr id="9" name="Objektas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9" name="Lygtis" r:id="rId4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 smtClean="0"/>
              <a:t>Kokia jėga sportininkas 500 gramų rutuliui suteikia 60 m/s</a:t>
            </a:r>
            <a:r>
              <a:rPr lang="lt-LT" b="1" baseline="30000" dirty="0" smtClean="0"/>
              <a:t>2</a:t>
            </a:r>
            <a:r>
              <a:rPr lang="lt-LT" b="1" dirty="0" smtClean="0"/>
              <a:t> pagreitį ?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28" cy="15075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6661"/>
                <a:gridCol w="3261967"/>
              </a:tblGrid>
              <a:tr h="28575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80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lt-LT" sz="2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559" marR="7455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80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lt-LT" sz="2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559" marR="745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80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800" dirty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lt-LT" sz="2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559" marR="7455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800" dirty="0">
                          <a:solidFill>
                            <a:schemeClr val="tx1"/>
                          </a:solidFill>
                        </a:rPr>
                        <a:t>m=500 g = 0,5 kg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800" dirty="0">
                          <a:solidFill>
                            <a:schemeClr val="tx1"/>
                          </a:solidFill>
                        </a:rPr>
                        <a:t>a = 60 m/s</a:t>
                      </a:r>
                      <a:r>
                        <a:rPr lang="lt-LT" sz="28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lt-LT" sz="2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559" marR="745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2" name="Turinio vietos rezervavimo ženklas 11"/>
          <p:cNvSpPr>
            <a:spLocks noGrp="1"/>
          </p:cNvSpPr>
          <p:nvPr>
            <p:ph sz="half" idx="2"/>
          </p:nvPr>
        </p:nvSpPr>
        <p:spPr>
          <a:xfrm>
            <a:off x="857224" y="3286124"/>
            <a:ext cx="7829576" cy="2840039"/>
          </a:xfrm>
        </p:spPr>
        <p:txBody>
          <a:bodyPr/>
          <a:lstStyle/>
          <a:p>
            <a:pPr>
              <a:buNone/>
            </a:pPr>
            <a:r>
              <a:rPr lang="lt-LT" dirty="0" smtClean="0"/>
              <a:t>                                       Sprendimas</a:t>
            </a:r>
          </a:p>
          <a:p>
            <a:pPr>
              <a:buNone/>
            </a:pPr>
            <a:endParaRPr lang="lt-LT" dirty="0" smtClean="0"/>
          </a:p>
          <a:p>
            <a:pPr>
              <a:buNone/>
            </a:pPr>
            <a:r>
              <a:rPr lang="lt-LT" dirty="0" smtClean="0"/>
              <a:t>F= m a</a:t>
            </a:r>
          </a:p>
          <a:p>
            <a:pPr>
              <a:buNone/>
            </a:pPr>
            <a:r>
              <a:rPr lang="lt-LT" dirty="0" smtClean="0"/>
              <a:t>F= 0,5 × 60 = 30 N</a:t>
            </a:r>
          </a:p>
          <a:p>
            <a:pPr>
              <a:buNone/>
            </a:pPr>
            <a:r>
              <a:rPr lang="lt-LT" u="sng" dirty="0" smtClean="0"/>
              <a:t>F= 30 N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2368544"/>
          </a:xfrm>
        </p:spPr>
        <p:txBody>
          <a:bodyPr>
            <a:normAutofit/>
          </a:bodyPr>
          <a:lstStyle/>
          <a:p>
            <a:pPr algn="l"/>
            <a:r>
              <a:rPr lang="lt-LT" sz="3200" dirty="0" smtClean="0"/>
              <a:t>Naudodamiesi  greičio grafiku, apskaičiuokite  </a:t>
            </a:r>
            <a:br>
              <a:rPr lang="lt-LT" sz="3200" dirty="0" smtClean="0"/>
            </a:br>
            <a:r>
              <a:rPr lang="lt-LT" sz="3200" dirty="0" smtClean="0"/>
              <a:t>10 kg masės roges veikiančią jėgą.</a:t>
            </a:r>
            <a:br>
              <a:rPr lang="lt-LT" sz="3200" dirty="0" smtClean="0"/>
            </a:br>
            <a:r>
              <a:rPr lang="lt-LT" sz="1600" dirty="0" smtClean="0"/>
              <a:t/>
            </a:r>
            <a:br>
              <a:rPr lang="lt-LT" sz="1600" dirty="0" smtClean="0"/>
            </a:br>
            <a:r>
              <a:rPr lang="lt-LT" sz="1600" dirty="0" smtClean="0"/>
              <a:t/>
            </a:r>
            <a:br>
              <a:rPr lang="lt-LT" sz="1600" dirty="0" smtClean="0"/>
            </a:br>
            <a:r>
              <a:rPr lang="lt-LT" sz="1600" dirty="0" smtClean="0"/>
              <a:t/>
            </a:r>
            <a:br>
              <a:rPr lang="lt-LT" sz="1600" dirty="0" smtClean="0"/>
            </a:br>
            <a:endParaRPr lang="lt-LT" sz="1600" dirty="0"/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sz="half" idx="1"/>
          </p:nvPr>
        </p:nvGraphicFramePr>
        <p:xfrm>
          <a:off x="457200" y="3643313"/>
          <a:ext cx="197166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186"/>
                <a:gridCol w="1583474"/>
              </a:tblGrid>
              <a:tr h="370840"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lt-LT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2000" dirty="0" smtClean="0">
                          <a:solidFill>
                            <a:schemeClr val="tx1"/>
                          </a:solidFill>
                        </a:rPr>
                        <a:t> F</a:t>
                      </a:r>
                      <a:endParaRPr lang="lt-LT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2000" dirty="0" smtClean="0"/>
                        <a:t>D</a:t>
                      </a:r>
                      <a:endParaRPr lang="lt-LT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sz="2000" dirty="0" smtClean="0"/>
                        <a:t>m= 10 kg</a:t>
                      </a:r>
                    </a:p>
                    <a:p>
                      <a:r>
                        <a:rPr lang="lt-LT" sz="2000" dirty="0" smtClean="0"/>
                        <a:t>v=16</a:t>
                      </a:r>
                      <a:r>
                        <a:rPr lang="lt-LT" sz="2000" baseline="0" dirty="0" smtClean="0"/>
                        <a:t> </a:t>
                      </a:r>
                      <a:r>
                        <a:rPr lang="lt-LT" sz="2000" dirty="0" smtClean="0"/>
                        <a:t>m/s</a:t>
                      </a:r>
                    </a:p>
                    <a:p>
                      <a:r>
                        <a:rPr lang="lt-LT" sz="2000" dirty="0" smtClean="0"/>
                        <a:t>t</a:t>
                      </a:r>
                      <a:r>
                        <a:rPr lang="lt-LT" sz="2000" baseline="0" dirty="0" smtClean="0"/>
                        <a:t>  =  8 s</a:t>
                      </a:r>
                    </a:p>
                    <a:p>
                      <a:r>
                        <a:rPr lang="lt-LT" sz="2000" b="1" dirty="0" smtClean="0"/>
                        <a:t>v</a:t>
                      </a:r>
                      <a:r>
                        <a:rPr lang="lt-LT" sz="2000" b="1" baseline="-25000" dirty="0" smtClean="0"/>
                        <a:t>0</a:t>
                      </a:r>
                      <a:r>
                        <a:rPr lang="lt-LT" sz="2000" dirty="0" smtClean="0"/>
                        <a:t> = 0 </a:t>
                      </a:r>
                      <a:endParaRPr lang="lt-LT" sz="2000" baseline="0" dirty="0" smtClean="0"/>
                    </a:p>
                    <a:p>
                      <a:endParaRPr lang="lt-LT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42910" y="5286388"/>
            <a:ext cx="8043890" cy="1357322"/>
          </a:xfrm>
        </p:spPr>
        <p:txBody>
          <a:bodyPr/>
          <a:lstStyle/>
          <a:p>
            <a:pPr algn="ctr">
              <a:buNone/>
            </a:pPr>
            <a:r>
              <a:rPr lang="lt-LT" dirty="0" smtClean="0"/>
              <a:t>Sprendimas</a:t>
            </a:r>
          </a:p>
          <a:p>
            <a:pPr>
              <a:buNone/>
            </a:pPr>
            <a:r>
              <a:rPr lang="lt-LT" b="1" dirty="0" smtClean="0"/>
              <a:t>F = m a</a:t>
            </a:r>
            <a:endParaRPr lang="lt-LT" dirty="0" smtClean="0"/>
          </a:p>
        </p:txBody>
      </p:sp>
      <p:graphicFrame>
        <p:nvGraphicFramePr>
          <p:cNvPr id="5" name="Diagrama 4"/>
          <p:cNvGraphicFramePr>
            <a:graphicFrameLocks/>
          </p:cNvGraphicFramePr>
          <p:nvPr/>
        </p:nvGraphicFramePr>
        <p:xfrm>
          <a:off x="1000100" y="1428736"/>
          <a:ext cx="5286412" cy="228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lt-LT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714348" y="3786190"/>
            <a:ext cx="7972452" cy="2714644"/>
          </a:xfrm>
        </p:spPr>
        <p:txBody>
          <a:bodyPr/>
          <a:lstStyle/>
          <a:p>
            <a:pPr>
              <a:buNone/>
            </a:pPr>
            <a:r>
              <a:rPr lang="lt-LT" sz="4400" dirty="0" smtClean="0"/>
              <a:t>a=  2 m/s</a:t>
            </a:r>
            <a:r>
              <a:rPr lang="lt-LT" sz="4400" baseline="30000" dirty="0" smtClean="0"/>
              <a:t>2</a:t>
            </a:r>
          </a:p>
          <a:p>
            <a:pPr>
              <a:buNone/>
            </a:pPr>
            <a:r>
              <a:rPr lang="lt-LT" sz="4400" dirty="0" smtClean="0"/>
              <a:t>F= 10 × 2 = 20 N</a:t>
            </a:r>
          </a:p>
          <a:p>
            <a:pPr>
              <a:buNone/>
            </a:pPr>
            <a:r>
              <a:rPr lang="lt-LT" sz="4400" u="sng" dirty="0" smtClean="0"/>
              <a:t>F= 20 N</a:t>
            </a:r>
            <a:endParaRPr lang="lt-LT" sz="4400" dirty="0" smtClean="0"/>
          </a:p>
          <a:p>
            <a:pPr>
              <a:buNone/>
            </a:pPr>
            <a:endParaRPr lang="lt-LT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>
            <p:ph sz="half" idx="1"/>
          </p:nvPr>
        </p:nvGraphicFramePr>
        <p:xfrm>
          <a:off x="571472" y="2285992"/>
          <a:ext cx="2786082" cy="1643074"/>
        </p:xfrm>
        <a:graphic>
          <a:graphicData uri="http://schemas.openxmlformats.org/presentationml/2006/ole">
            <p:oleObj spid="_x0000_s22530" name="Lygtis" r:id="rId3" imgW="647640" imgH="393480" progId="Equation.3">
              <p:embed/>
            </p:oleObj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785813" y="785795"/>
          <a:ext cx="2571750" cy="1357321"/>
        </p:xfrm>
        <a:graphic>
          <a:graphicData uri="http://schemas.openxmlformats.org/presentationml/2006/ole">
            <p:oleObj spid="_x0000_s22532" name="Lygtis" r:id="rId4" imgW="6346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ntraštė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Namų darbas:</a:t>
            </a:r>
            <a:endParaRPr lang="lt-LT" dirty="0"/>
          </a:p>
        </p:txBody>
      </p:sp>
      <p:sp>
        <p:nvSpPr>
          <p:cNvPr id="6" name="Turinio vietos rezervavimo ženklas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lt-LT" dirty="0" smtClean="0"/>
              <a:t> </a:t>
            </a:r>
            <a:r>
              <a:rPr lang="lt-LT" b="1" dirty="0" smtClean="0"/>
              <a:t>1  grupei :</a:t>
            </a:r>
          </a:p>
          <a:p>
            <a:pPr>
              <a:buFontTx/>
              <a:buChar char="-"/>
            </a:pPr>
            <a:r>
              <a:rPr lang="lt-LT" dirty="0" smtClean="0"/>
              <a:t>8 </a:t>
            </a:r>
            <a:r>
              <a:rPr lang="lt-LT" dirty="0" err="1" smtClean="0"/>
              <a:t>kl</a:t>
            </a:r>
            <a:r>
              <a:rPr lang="lt-LT" dirty="0" smtClean="0"/>
              <a:t>. vadovėlio 46 psl.  </a:t>
            </a:r>
            <a:r>
              <a:rPr lang="lt-LT" b="1" dirty="0" smtClean="0"/>
              <a:t>Nr.1</a:t>
            </a:r>
            <a:r>
              <a:rPr lang="lt-LT" dirty="0" smtClean="0"/>
              <a:t> ir </a:t>
            </a:r>
            <a:r>
              <a:rPr lang="lt-LT" b="1" dirty="0" smtClean="0"/>
              <a:t>Nr.5</a:t>
            </a:r>
          </a:p>
          <a:p>
            <a:pPr marL="514350" indent="-514350">
              <a:buAutoNum type="arabicPlain" startAt="2"/>
            </a:pPr>
            <a:r>
              <a:rPr lang="lt-LT" b="1" dirty="0" smtClean="0"/>
              <a:t>grupei:</a:t>
            </a:r>
          </a:p>
          <a:p>
            <a:pPr marL="514350" indent="-514350">
              <a:buNone/>
            </a:pPr>
            <a:r>
              <a:rPr lang="lt-LT" dirty="0" smtClean="0"/>
              <a:t>-  8 </a:t>
            </a:r>
            <a:r>
              <a:rPr lang="lt-LT" dirty="0" err="1" smtClean="0"/>
              <a:t>kl</a:t>
            </a:r>
            <a:r>
              <a:rPr lang="lt-LT" dirty="0" smtClean="0"/>
              <a:t>. vadovėlio 46 psl.  </a:t>
            </a:r>
            <a:r>
              <a:rPr lang="lt-LT" b="1" dirty="0" smtClean="0"/>
              <a:t>Nr. 2</a:t>
            </a:r>
            <a:endParaRPr lang="lt-LT" dirty="0" smtClean="0"/>
          </a:p>
          <a:p>
            <a:pPr marL="514350" indent="-514350">
              <a:buFontTx/>
              <a:buChar char="-"/>
            </a:pPr>
            <a:endParaRPr lang="lt-LT" b="1" dirty="0" smtClean="0"/>
          </a:p>
          <a:p>
            <a:pPr marL="514350" indent="-514350" algn="ctr">
              <a:buNone/>
            </a:pPr>
            <a:r>
              <a:rPr lang="lt-LT" sz="6000" b="1" dirty="0" smtClean="0"/>
              <a:t>Grupę pasirinkite savarankiškai</a:t>
            </a:r>
            <a:endParaRPr lang="lt-LT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</TotalTime>
  <Words>239</Words>
  <Application>Microsoft Office PowerPoint</Application>
  <PresentationFormat>Demonstracija ekrane 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Įdėtosios OLE paslaugos</vt:lpstr>
      </vt:variant>
      <vt:variant>
        <vt:i4>1</vt:i4>
      </vt:variant>
      <vt:variant>
        <vt:lpstr>Skaidrių pavadinimai</vt:lpstr>
      </vt:variant>
      <vt:variant>
        <vt:i4>7</vt:i4>
      </vt:variant>
    </vt:vector>
  </HeadingPairs>
  <TitlesOfParts>
    <vt:vector size="9" baseType="lpstr">
      <vt:lpstr>Office tema</vt:lpstr>
      <vt:lpstr>Lygtis</vt:lpstr>
      <vt:lpstr>Fizikos pamoka  8a kl.</vt:lpstr>
      <vt:lpstr>Fizikos uždavinio sprendimo eiga:</vt:lpstr>
      <vt:lpstr>Šios  dienos uždavinių sprendimui reikalingos formulės</vt:lpstr>
      <vt:lpstr>Kokia jėga sportininkas 500 gramų rutuliui suteikia 60 m/s2 pagreitį ? </vt:lpstr>
      <vt:lpstr>Naudodamiesi  greičio grafiku, apskaičiuokite   10 kg masės roges veikiančią jėgą.    </vt:lpstr>
      <vt:lpstr>Skaidrė 6</vt:lpstr>
      <vt:lpstr>Namų darbas: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Fizikos uždavinio sprendimo tvarka</dc:title>
  <dc:creator>Your User Name</dc:creator>
  <cp:lastModifiedBy>Margarita</cp:lastModifiedBy>
  <cp:revision>49</cp:revision>
  <dcterms:created xsi:type="dcterms:W3CDTF">2010-11-09T09:07:59Z</dcterms:created>
  <dcterms:modified xsi:type="dcterms:W3CDTF">2012-02-23T14:53:24Z</dcterms:modified>
</cp:coreProperties>
</file>